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9" r:id="rId4"/>
    <p:sldId id="265" r:id="rId5"/>
    <p:sldId id="260" r:id="rId6"/>
    <p:sldId id="266" r:id="rId7"/>
    <p:sldId id="261" r:id="rId8"/>
    <p:sldId id="262" r:id="rId9"/>
    <p:sldId id="267" r:id="rId10"/>
    <p:sldId id="258" r:id="rId11"/>
    <p:sldId id="263" r:id="rId12"/>
    <p:sldId id="264"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6"/>
    <p:restoredTop sz="94690"/>
  </p:normalViewPr>
  <p:slideViewPr>
    <p:cSldViewPr snapToGrid="0" snapToObjects="1">
      <p:cViewPr varScale="1">
        <p:scale>
          <a:sx n="53" d="100"/>
          <a:sy n="53" d="100"/>
        </p:scale>
        <p:origin x="208" y="10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smtClean="0"/>
              <a:t>3/15/20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966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3/15/20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15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3/15/20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1648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3/15/20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904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3/15/20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0817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3/15/20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2620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3/15/20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8296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3/15/20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5515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3/15/20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406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3/15/20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322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3/15/20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353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3/15/20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171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3/15/20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002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3/15/20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430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3/15/20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44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3/15/20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588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3/15/20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711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smtClean="0"/>
              <a:t>3/15/20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2602572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ext uri="{BEBA8EAE-BF5A-486C-A8C5-ECC9F3942E4B}">
                <a14:imgProps xmlns:a14="http://schemas.microsoft.com/office/drawing/2010/main">
                  <a14:imgLayer>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A46B-E013-6B48-8D1A-57B6E15A93D8}"/>
              </a:ext>
            </a:extLst>
          </p:cNvPr>
          <p:cNvSpPr>
            <a:spLocks noGrp="1"/>
          </p:cNvSpPr>
          <p:nvPr>
            <p:ph type="ctrTitle"/>
          </p:nvPr>
        </p:nvSpPr>
        <p:spPr/>
        <p:txBody>
          <a:bodyPr/>
          <a:lstStyle/>
          <a:p>
            <a:r>
              <a:rPr lang="en-US" dirty="0"/>
              <a:t>Stakeholder Survey Report</a:t>
            </a:r>
          </a:p>
        </p:txBody>
      </p:sp>
      <p:sp>
        <p:nvSpPr>
          <p:cNvPr id="3" name="Subtitle 2">
            <a:extLst>
              <a:ext uri="{FF2B5EF4-FFF2-40B4-BE49-F238E27FC236}">
                <a16:creationId xmlns:a16="http://schemas.microsoft.com/office/drawing/2014/main" id="{0D64A628-964C-3648-ADC2-3A32508CCC8D}"/>
              </a:ext>
            </a:extLst>
          </p:cNvPr>
          <p:cNvSpPr>
            <a:spLocks noGrp="1"/>
          </p:cNvSpPr>
          <p:nvPr>
            <p:ph type="subTitle" idx="1"/>
          </p:nvPr>
        </p:nvSpPr>
        <p:spPr/>
        <p:txBody>
          <a:bodyPr/>
          <a:lstStyle/>
          <a:p>
            <a:r>
              <a:rPr lang="en-US" dirty="0">
                <a:solidFill>
                  <a:schemeClr val="tx1"/>
                </a:solidFill>
              </a:rPr>
              <a:t>Red Oak School District</a:t>
            </a:r>
          </a:p>
        </p:txBody>
      </p:sp>
      <p:pic>
        <p:nvPicPr>
          <p:cNvPr id="6" name="Picture 5">
            <a:extLst>
              <a:ext uri="{FF2B5EF4-FFF2-40B4-BE49-F238E27FC236}">
                <a16:creationId xmlns:a16="http://schemas.microsoft.com/office/drawing/2014/main" id="{0AB64771-17BE-AC41-B610-B67FC36281BA}"/>
              </a:ext>
            </a:extLst>
          </p:cNvPr>
          <p:cNvPicPr>
            <a:picLocks noChangeAspect="1"/>
          </p:cNvPicPr>
          <p:nvPr/>
        </p:nvPicPr>
        <p:blipFill>
          <a:blip r:embed="rId3"/>
          <a:stretch>
            <a:fillRect/>
          </a:stretch>
        </p:blipFill>
        <p:spPr>
          <a:xfrm rot="21380932">
            <a:off x="2848132" y="3818227"/>
            <a:ext cx="2027212" cy="1887404"/>
          </a:xfrm>
          <a:prstGeom prst="rect">
            <a:avLst/>
          </a:prstGeom>
          <a:effectLst>
            <a:softEdge rad="88900"/>
          </a:effectLst>
        </p:spPr>
      </p:pic>
    </p:spTree>
    <p:extLst>
      <p:ext uri="{BB962C8B-B14F-4D97-AF65-F5344CB8AC3E}">
        <p14:creationId xmlns:p14="http://schemas.microsoft.com/office/powerpoint/2010/main" val="28400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7ED3-7BFB-6046-B7AE-869F9EEE7473}"/>
              </a:ext>
            </a:extLst>
          </p:cNvPr>
          <p:cNvSpPr>
            <a:spLocks noGrp="1"/>
          </p:cNvSpPr>
          <p:nvPr>
            <p:ph type="title"/>
          </p:nvPr>
        </p:nvSpPr>
        <p:spPr>
          <a:xfrm>
            <a:off x="555763" y="385631"/>
            <a:ext cx="10609541" cy="841590"/>
          </a:xfrm>
        </p:spPr>
        <p:txBody>
          <a:bodyPr/>
          <a:lstStyle/>
          <a:p>
            <a:r>
              <a:rPr lang="en-US" dirty="0"/>
              <a:t>Candidate rating rubric</a:t>
            </a:r>
          </a:p>
        </p:txBody>
      </p:sp>
      <p:pic>
        <p:nvPicPr>
          <p:cNvPr id="5" name="Picture 4">
            <a:extLst>
              <a:ext uri="{FF2B5EF4-FFF2-40B4-BE49-F238E27FC236}">
                <a16:creationId xmlns:a16="http://schemas.microsoft.com/office/drawing/2014/main" id="{0BE98CAE-97F4-AB47-B124-4B351005862E}"/>
              </a:ext>
            </a:extLst>
          </p:cNvPr>
          <p:cNvPicPr>
            <a:picLocks noChangeAspect="1"/>
          </p:cNvPicPr>
          <p:nvPr/>
        </p:nvPicPr>
        <p:blipFill>
          <a:blip r:embed="rId2"/>
          <a:stretch>
            <a:fillRect/>
          </a:stretch>
        </p:blipFill>
        <p:spPr>
          <a:xfrm>
            <a:off x="1422037" y="1227221"/>
            <a:ext cx="9261337" cy="4930951"/>
          </a:xfrm>
          <a:prstGeom prst="rect">
            <a:avLst/>
          </a:prstGeom>
        </p:spPr>
      </p:pic>
    </p:spTree>
    <p:extLst>
      <p:ext uri="{BB962C8B-B14F-4D97-AF65-F5344CB8AC3E}">
        <p14:creationId xmlns:p14="http://schemas.microsoft.com/office/powerpoint/2010/main" val="258492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4B330-4EF9-044C-8025-322F5E31943A}"/>
              </a:ext>
            </a:extLst>
          </p:cNvPr>
          <p:cNvSpPr>
            <a:spLocks noGrp="1"/>
          </p:cNvSpPr>
          <p:nvPr>
            <p:ph type="title"/>
          </p:nvPr>
        </p:nvSpPr>
        <p:spPr>
          <a:xfrm>
            <a:off x="685801" y="685800"/>
            <a:ext cx="3793434" cy="1151965"/>
          </a:xfrm>
        </p:spPr>
        <p:txBody>
          <a:bodyPr>
            <a:normAutofit fontScale="90000"/>
          </a:bodyPr>
          <a:lstStyle/>
          <a:p>
            <a:r>
              <a:rPr lang="en-US" dirty="0"/>
              <a:t>Survey </a:t>
            </a:r>
            <a:br>
              <a:rPr lang="en-US" dirty="0"/>
            </a:br>
            <a:r>
              <a:rPr lang="en-US" dirty="0"/>
              <a:t>     advice</a:t>
            </a:r>
          </a:p>
        </p:txBody>
      </p:sp>
      <p:pic>
        <p:nvPicPr>
          <p:cNvPr id="5" name="Picture 4">
            <a:extLst>
              <a:ext uri="{FF2B5EF4-FFF2-40B4-BE49-F238E27FC236}">
                <a16:creationId xmlns:a16="http://schemas.microsoft.com/office/drawing/2014/main" id="{491A886F-7010-3A46-8CFE-02B21CB2E689}"/>
              </a:ext>
            </a:extLst>
          </p:cNvPr>
          <p:cNvPicPr>
            <a:picLocks noChangeAspect="1"/>
          </p:cNvPicPr>
          <p:nvPr/>
        </p:nvPicPr>
        <p:blipFill>
          <a:blip r:embed="rId2"/>
          <a:stretch>
            <a:fillRect/>
          </a:stretch>
        </p:blipFill>
        <p:spPr>
          <a:xfrm>
            <a:off x="4479235" y="323221"/>
            <a:ext cx="6634225" cy="5018799"/>
          </a:xfrm>
          <a:prstGeom prst="rect">
            <a:avLst/>
          </a:prstGeom>
          <a:effectLst>
            <a:softEdge rad="215900"/>
          </a:effectLst>
        </p:spPr>
      </p:pic>
    </p:spTree>
    <p:extLst>
      <p:ext uri="{BB962C8B-B14F-4D97-AF65-F5344CB8AC3E}">
        <p14:creationId xmlns:p14="http://schemas.microsoft.com/office/powerpoint/2010/main" val="42740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B741-BBB2-2F41-884B-45E4B307F79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52E40B20-8F67-8448-A2DC-1CA085C88766}"/>
              </a:ext>
            </a:extLst>
          </p:cNvPr>
          <p:cNvSpPr>
            <a:spLocks noGrp="1"/>
          </p:cNvSpPr>
          <p:nvPr>
            <p:ph sz="quarter" idx="13"/>
          </p:nvPr>
        </p:nvSpPr>
        <p:spPr>
          <a:xfrm>
            <a:off x="685801" y="1595663"/>
            <a:ext cx="11165307" cy="3329217"/>
          </a:xfrm>
        </p:spPr>
        <p:txBody>
          <a:bodyPr>
            <a:normAutofit/>
          </a:bodyPr>
          <a:lstStyle/>
          <a:p>
            <a:r>
              <a:rPr lang="en-US" sz="2400" dirty="0"/>
              <a:t> Feb. 28-March 23         	Application period</a:t>
            </a:r>
          </a:p>
          <a:p>
            <a:r>
              <a:rPr lang="en-US" sz="2400" dirty="0"/>
              <a:t>  April 1                            		Board reviews candidate pool</a:t>
            </a:r>
          </a:p>
          <a:p>
            <a:r>
              <a:rPr lang="en-US" sz="2400" dirty="0"/>
              <a:t>  April 8	                     	Board screens candidates </a:t>
            </a:r>
          </a:p>
          <a:p>
            <a:r>
              <a:rPr lang="en-US" sz="2400" dirty="0"/>
              <a:t>  April 22	                     	Formal interviews with finalists</a:t>
            </a:r>
          </a:p>
        </p:txBody>
      </p:sp>
    </p:spTree>
    <p:extLst>
      <p:ext uri="{BB962C8B-B14F-4D97-AF65-F5344CB8AC3E}">
        <p14:creationId xmlns:p14="http://schemas.microsoft.com/office/powerpoint/2010/main" val="32832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44C498-B3B9-0846-956B-C0B3990C7D7C}"/>
              </a:ext>
            </a:extLst>
          </p:cNvPr>
          <p:cNvPicPr>
            <a:picLocks noChangeAspect="1"/>
          </p:cNvPicPr>
          <p:nvPr/>
        </p:nvPicPr>
        <p:blipFill>
          <a:blip r:embed="rId2"/>
          <a:stretch>
            <a:fillRect/>
          </a:stretch>
        </p:blipFill>
        <p:spPr>
          <a:xfrm>
            <a:off x="1667291" y="0"/>
            <a:ext cx="8857417" cy="6858000"/>
          </a:xfrm>
          <a:prstGeom prst="rect">
            <a:avLst/>
          </a:prstGeom>
        </p:spPr>
      </p:pic>
    </p:spTree>
    <p:extLst>
      <p:ext uri="{BB962C8B-B14F-4D97-AF65-F5344CB8AC3E}">
        <p14:creationId xmlns:p14="http://schemas.microsoft.com/office/powerpoint/2010/main" val="73442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C15E-81FC-CC42-B385-229117F3837A}"/>
              </a:ext>
            </a:extLst>
          </p:cNvPr>
          <p:cNvSpPr>
            <a:spLocks noGrp="1"/>
          </p:cNvSpPr>
          <p:nvPr>
            <p:ph type="title"/>
          </p:nvPr>
        </p:nvSpPr>
        <p:spPr/>
        <p:txBody>
          <a:bodyPr/>
          <a:lstStyle/>
          <a:p>
            <a:r>
              <a:rPr lang="en-US" dirty="0"/>
              <a:t>Overall participation (245 total)</a:t>
            </a:r>
          </a:p>
        </p:txBody>
      </p:sp>
      <p:pic>
        <p:nvPicPr>
          <p:cNvPr id="5" name="Picture 4">
            <a:extLst>
              <a:ext uri="{FF2B5EF4-FFF2-40B4-BE49-F238E27FC236}">
                <a16:creationId xmlns:a16="http://schemas.microsoft.com/office/drawing/2014/main" id="{5AA8D6A3-DCF9-CC47-876A-E4DF197F094A}"/>
              </a:ext>
            </a:extLst>
          </p:cNvPr>
          <p:cNvPicPr>
            <a:picLocks noChangeAspect="1"/>
          </p:cNvPicPr>
          <p:nvPr/>
        </p:nvPicPr>
        <p:blipFill>
          <a:blip r:embed="rId2"/>
          <a:stretch>
            <a:fillRect/>
          </a:stretch>
        </p:blipFill>
        <p:spPr>
          <a:xfrm>
            <a:off x="1588168" y="1837765"/>
            <a:ext cx="8079874" cy="3724317"/>
          </a:xfrm>
          <a:prstGeom prst="rect">
            <a:avLst/>
          </a:prstGeom>
          <a:ln w="25400">
            <a:solidFill>
              <a:schemeClr val="tx1"/>
            </a:solidFill>
          </a:ln>
        </p:spPr>
      </p:pic>
    </p:spTree>
    <p:extLst>
      <p:ext uri="{BB962C8B-B14F-4D97-AF65-F5344CB8AC3E}">
        <p14:creationId xmlns:p14="http://schemas.microsoft.com/office/powerpoint/2010/main" val="339314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DEE2D-EE27-B64E-AFB8-65B02C1B76F4}"/>
              </a:ext>
            </a:extLst>
          </p:cNvPr>
          <p:cNvSpPr>
            <a:spLocks noGrp="1"/>
          </p:cNvSpPr>
          <p:nvPr>
            <p:ph type="title"/>
          </p:nvPr>
        </p:nvSpPr>
        <p:spPr/>
        <p:txBody>
          <a:bodyPr/>
          <a:lstStyle/>
          <a:p>
            <a:r>
              <a:rPr lang="en-US" b="1" dirty="0"/>
              <a:t>strength areas or points of pride </a:t>
            </a:r>
            <a:endParaRPr lang="en-US" dirty="0"/>
          </a:p>
        </p:txBody>
      </p:sp>
      <p:sp>
        <p:nvSpPr>
          <p:cNvPr id="4" name="Content Placeholder 3">
            <a:extLst>
              <a:ext uri="{FF2B5EF4-FFF2-40B4-BE49-F238E27FC236}">
                <a16:creationId xmlns:a16="http://schemas.microsoft.com/office/drawing/2014/main" id="{D611E451-6BC5-9B49-B7B1-B70E9A376518}"/>
              </a:ext>
            </a:extLst>
          </p:cNvPr>
          <p:cNvSpPr>
            <a:spLocks noGrp="1"/>
          </p:cNvSpPr>
          <p:nvPr>
            <p:ph sz="quarter" idx="13"/>
          </p:nvPr>
        </p:nvSpPr>
        <p:spPr>
          <a:xfrm>
            <a:off x="685801" y="2054334"/>
            <a:ext cx="10394707" cy="3754652"/>
          </a:xfrm>
        </p:spPr>
        <p:txBody>
          <a:bodyPr>
            <a:normAutofit/>
          </a:bodyPr>
          <a:lstStyle/>
          <a:p>
            <a:pPr lvl="0"/>
            <a:r>
              <a:rPr lang="en-US" sz="2400" dirty="0"/>
              <a:t>District facilities</a:t>
            </a:r>
          </a:p>
          <a:p>
            <a:pPr lvl="0"/>
            <a:r>
              <a:rPr lang="en-US" sz="2400" dirty="0"/>
              <a:t>Career and Technical programs (Ag &amp; Welding)</a:t>
            </a:r>
          </a:p>
          <a:p>
            <a:pPr lvl="0"/>
            <a:r>
              <a:rPr lang="en-US" sz="2400" dirty="0"/>
              <a:t>Sports and fine arts Programs</a:t>
            </a:r>
          </a:p>
          <a:p>
            <a:pPr lvl="0"/>
            <a:r>
              <a:rPr lang="en-US" sz="2400" dirty="0"/>
              <a:t>Dedicated staff</a:t>
            </a:r>
          </a:p>
          <a:p>
            <a:pPr lvl="0"/>
            <a:r>
              <a:rPr lang="en-US" sz="2400" dirty="0"/>
              <a:t>School pride</a:t>
            </a:r>
          </a:p>
          <a:p>
            <a:pPr lvl="0"/>
            <a:endParaRPr lang="en-US" dirty="0"/>
          </a:p>
        </p:txBody>
      </p:sp>
    </p:spTree>
    <p:extLst>
      <p:ext uri="{BB962C8B-B14F-4D97-AF65-F5344CB8AC3E}">
        <p14:creationId xmlns:p14="http://schemas.microsoft.com/office/powerpoint/2010/main" val="125255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8E71B2-EF9B-F540-99E0-2D7B6A5DD3C5}"/>
              </a:ext>
            </a:extLst>
          </p:cNvPr>
          <p:cNvSpPr>
            <a:spLocks noGrp="1"/>
          </p:cNvSpPr>
          <p:nvPr>
            <p:ph type="body" idx="1"/>
          </p:nvPr>
        </p:nvSpPr>
        <p:spPr>
          <a:xfrm>
            <a:off x="216569" y="505326"/>
            <a:ext cx="11333748" cy="5005137"/>
          </a:xfrm>
        </p:spPr>
        <p:txBody>
          <a:bodyPr>
            <a:normAutofit fontScale="62500" lnSpcReduction="20000"/>
          </a:bodyPr>
          <a:lstStyle/>
          <a:p>
            <a:pPr algn="ctr"/>
            <a:endParaRPr lang="en-US" dirty="0"/>
          </a:p>
          <a:p>
            <a:endParaRPr lang="en-US" dirty="0"/>
          </a:p>
          <a:p>
            <a:pPr algn="ctr"/>
            <a:r>
              <a:rPr lang="en-US" dirty="0"/>
              <a:t>New facilities! Our small community typically bonds together to see that the students have resources available to them. I also appreciate that a majority, if not all, of our board members are Red Oak High School graduates and have a vested interest in the well-being of our students and facilities</a:t>
            </a:r>
          </a:p>
          <a:p>
            <a:pPr algn="ctr"/>
            <a:r>
              <a:rPr lang="en-US" dirty="0"/>
              <a:t>Some areas of strength or points of pride for ROCS are student achievement for elementary, successful high school sports programs going to state, and 2 beautiful campuses.</a:t>
            </a:r>
          </a:p>
          <a:p>
            <a:pPr algn="ctr"/>
            <a:endParaRPr lang="en-US" dirty="0"/>
          </a:p>
          <a:p>
            <a:pPr algn="ctr"/>
            <a:r>
              <a:rPr lang="en-US" dirty="0"/>
              <a:t>Kids excel in the arts, especially the performing arts such as music and drama. We also have had great success in volleyball, girls basketball, and bowling this year. I feel that it's important to get those successes out to the community so that they hear about the good things these kids are doing</a:t>
            </a:r>
          </a:p>
          <a:p>
            <a:pPr algn="ctr"/>
            <a:endParaRPr lang="en-US" dirty="0"/>
          </a:p>
          <a:p>
            <a:pPr algn="ctr"/>
            <a:r>
              <a:rPr lang="en-US" dirty="0"/>
              <a:t>Opportunities for students to participate in a wide variety of extra curricular activities, caring staff that work hard to see student success, facilities that are awesome</a:t>
            </a:r>
          </a:p>
          <a:p>
            <a:pPr algn="ctr"/>
            <a:endParaRPr lang="en-US" dirty="0"/>
          </a:p>
          <a:p>
            <a:pPr algn="ctr"/>
            <a:r>
              <a:rPr lang="en-US" dirty="0"/>
              <a:t>Our new Jr-Sr High facility is a major point of pride. The fact that our community overwhelmingly supported the bond issue says a lot how much people support our school. We have teachers who care deeply about all students and are working tirelessly to help those students learn at high levels</a:t>
            </a:r>
          </a:p>
        </p:txBody>
      </p:sp>
      <p:sp>
        <p:nvSpPr>
          <p:cNvPr id="2" name="TextBox 1">
            <a:extLst>
              <a:ext uri="{FF2B5EF4-FFF2-40B4-BE49-F238E27FC236}">
                <a16:creationId xmlns:a16="http://schemas.microsoft.com/office/drawing/2014/main" id="{43033110-6FFC-E947-8E69-4D315CA9A754}"/>
              </a:ext>
            </a:extLst>
          </p:cNvPr>
          <p:cNvSpPr txBox="1"/>
          <p:nvPr/>
        </p:nvSpPr>
        <p:spPr>
          <a:xfrm>
            <a:off x="4235116" y="235818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722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9235-80B7-8142-BF9F-49A5BBE1380F}"/>
              </a:ext>
            </a:extLst>
          </p:cNvPr>
          <p:cNvSpPr>
            <a:spLocks noGrp="1"/>
          </p:cNvSpPr>
          <p:nvPr>
            <p:ph type="title"/>
          </p:nvPr>
        </p:nvSpPr>
        <p:spPr/>
        <p:txBody>
          <a:bodyPr>
            <a:normAutofit fontScale="90000"/>
          </a:bodyPr>
          <a:lstStyle/>
          <a:p>
            <a:r>
              <a:rPr lang="en-US" b="1" dirty="0"/>
              <a:t>challenges or areas for improvement </a:t>
            </a:r>
            <a:endParaRPr lang="en-US" dirty="0"/>
          </a:p>
        </p:txBody>
      </p:sp>
      <p:sp>
        <p:nvSpPr>
          <p:cNvPr id="3" name="Content Placeholder 2">
            <a:extLst>
              <a:ext uri="{FF2B5EF4-FFF2-40B4-BE49-F238E27FC236}">
                <a16:creationId xmlns:a16="http://schemas.microsoft.com/office/drawing/2014/main" id="{81BF095C-4D39-BC49-BF1A-3A3ACAD9E78F}"/>
              </a:ext>
            </a:extLst>
          </p:cNvPr>
          <p:cNvSpPr>
            <a:spLocks noGrp="1"/>
          </p:cNvSpPr>
          <p:nvPr>
            <p:ph sz="quarter" idx="13"/>
          </p:nvPr>
        </p:nvSpPr>
        <p:spPr>
          <a:xfrm>
            <a:off x="685801" y="2376217"/>
            <a:ext cx="10394707" cy="3311189"/>
          </a:xfrm>
        </p:spPr>
        <p:txBody>
          <a:bodyPr>
            <a:normAutofit/>
          </a:bodyPr>
          <a:lstStyle/>
          <a:p>
            <a:pPr lvl="0"/>
            <a:r>
              <a:rPr lang="en-US" sz="2400" dirty="0"/>
              <a:t>Retaining staff</a:t>
            </a:r>
          </a:p>
          <a:p>
            <a:pPr lvl="0"/>
            <a:r>
              <a:rPr lang="en-US" sz="2400" dirty="0"/>
              <a:t>Student discipline &amp; Behavior</a:t>
            </a:r>
          </a:p>
          <a:p>
            <a:pPr lvl="0"/>
            <a:r>
              <a:rPr lang="en-US" sz="2400" dirty="0"/>
              <a:t>Facility Upgrade (Washington Building)</a:t>
            </a:r>
          </a:p>
          <a:p>
            <a:pPr lvl="0"/>
            <a:r>
              <a:rPr lang="en-US" sz="2400" dirty="0"/>
              <a:t>Higher academic test scores</a:t>
            </a:r>
          </a:p>
          <a:p>
            <a:pPr lvl="0"/>
            <a:r>
              <a:rPr lang="en-US" sz="2400" dirty="0"/>
              <a:t>Poverty/Apathy</a:t>
            </a:r>
          </a:p>
          <a:p>
            <a:pPr lvl="0"/>
            <a:r>
              <a:rPr lang="en-US" dirty="0"/>
              <a:t>Bullying</a:t>
            </a:r>
          </a:p>
          <a:p>
            <a:pPr lvl="0"/>
            <a:endParaRPr lang="en-US" dirty="0"/>
          </a:p>
          <a:p>
            <a:pPr lvl="0"/>
            <a:endParaRPr lang="en-US" dirty="0"/>
          </a:p>
        </p:txBody>
      </p:sp>
    </p:spTree>
    <p:extLst>
      <p:ext uri="{BB962C8B-B14F-4D97-AF65-F5344CB8AC3E}">
        <p14:creationId xmlns:p14="http://schemas.microsoft.com/office/powerpoint/2010/main" val="289538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8E71B2-EF9B-F540-99E0-2D7B6A5DD3C5}"/>
              </a:ext>
            </a:extLst>
          </p:cNvPr>
          <p:cNvSpPr>
            <a:spLocks noGrp="1"/>
          </p:cNvSpPr>
          <p:nvPr>
            <p:ph type="body" idx="1"/>
          </p:nvPr>
        </p:nvSpPr>
        <p:spPr>
          <a:xfrm>
            <a:off x="288759" y="336885"/>
            <a:ext cx="11080508" cy="5269832"/>
          </a:xfrm>
        </p:spPr>
        <p:txBody>
          <a:bodyPr>
            <a:normAutofit fontScale="85000" lnSpcReduction="20000"/>
          </a:bodyPr>
          <a:lstStyle/>
          <a:p>
            <a:pPr algn="ctr"/>
            <a:r>
              <a:rPr lang="en-US" dirty="0"/>
              <a:t>Academically, apathy is a struggle in the classroom. Parent/guardian support at home is a struggle as well. Too many of our kids are struggling to just make it day-to-day without adult support in the home.</a:t>
            </a:r>
          </a:p>
          <a:p>
            <a:pPr algn="ctr"/>
            <a:endParaRPr lang="en-US" dirty="0"/>
          </a:p>
          <a:p>
            <a:pPr algn="ctr"/>
            <a:r>
              <a:rPr lang="en-US" dirty="0"/>
              <a:t>I believe we can improve the way in which we connect with and teach our high population of low SES students. We are currently discussing ways in which our staff can focus our efforts to get this accomplished.</a:t>
            </a:r>
          </a:p>
          <a:p>
            <a:pPr algn="ctr"/>
            <a:endParaRPr lang="en-US" dirty="0"/>
          </a:p>
          <a:p>
            <a:pPr algn="ctr"/>
            <a:r>
              <a:rPr lang="en-US" dirty="0"/>
              <a:t>Poor student performance in behavior and attitude towards schooling, teacher turnover and restructuring in Math and English at the HS especially</a:t>
            </a:r>
          </a:p>
          <a:p>
            <a:pPr algn="ctr"/>
            <a:endParaRPr lang="en-US" dirty="0"/>
          </a:p>
          <a:p>
            <a:pPr algn="ctr"/>
            <a:r>
              <a:rPr lang="en-US" dirty="0"/>
              <a:t>Main thing is poverty. Second would be the fact that most households don't care enough about the well being of their children or their education, in order for them to have a future.</a:t>
            </a:r>
          </a:p>
          <a:p>
            <a:pPr algn="ctr"/>
            <a:endParaRPr lang="en-US" dirty="0"/>
          </a:p>
          <a:p>
            <a:pPr algn="ctr"/>
            <a:r>
              <a:rPr lang="en-US" dirty="0"/>
              <a:t>There is not a lot of help with behavior/challenging students at the elementary level. We have one teacher who is supposed to work with over 500 kids. There needs to be some kind of behavior class/ behavior teacher who focuses solely on the challenging behavior we face.</a:t>
            </a:r>
          </a:p>
        </p:txBody>
      </p:sp>
    </p:spTree>
    <p:extLst>
      <p:ext uri="{BB962C8B-B14F-4D97-AF65-F5344CB8AC3E}">
        <p14:creationId xmlns:p14="http://schemas.microsoft.com/office/powerpoint/2010/main" val="5429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C431-10DA-5F42-B0CA-0E3F553BE6C6}"/>
              </a:ext>
            </a:extLst>
          </p:cNvPr>
          <p:cNvSpPr>
            <a:spLocks noGrp="1"/>
          </p:cNvSpPr>
          <p:nvPr>
            <p:ph type="title"/>
          </p:nvPr>
        </p:nvSpPr>
        <p:spPr/>
        <p:txBody>
          <a:bodyPr/>
          <a:lstStyle/>
          <a:p>
            <a:r>
              <a:rPr lang="en-US" dirty="0"/>
              <a:t>Top professional qualifications</a:t>
            </a:r>
          </a:p>
        </p:txBody>
      </p:sp>
      <p:sp>
        <p:nvSpPr>
          <p:cNvPr id="3" name="Content Placeholder 2">
            <a:extLst>
              <a:ext uri="{FF2B5EF4-FFF2-40B4-BE49-F238E27FC236}">
                <a16:creationId xmlns:a16="http://schemas.microsoft.com/office/drawing/2014/main" id="{E638872E-8BA1-D14B-86CE-9847BBBE3E32}"/>
              </a:ext>
            </a:extLst>
          </p:cNvPr>
          <p:cNvSpPr>
            <a:spLocks noGrp="1"/>
          </p:cNvSpPr>
          <p:nvPr>
            <p:ph sz="quarter" idx="13"/>
          </p:nvPr>
        </p:nvSpPr>
        <p:spPr/>
        <p:txBody>
          <a:bodyPr>
            <a:normAutofit/>
          </a:bodyPr>
          <a:lstStyle/>
          <a:p>
            <a:pPr lvl="0"/>
            <a:r>
              <a:rPr lang="en-US" sz="2400" dirty="0"/>
              <a:t>Recruits, hires and develops a strong administrative team (59%)</a:t>
            </a:r>
          </a:p>
          <a:p>
            <a:pPr lvl="0"/>
            <a:r>
              <a:rPr lang="en-US" sz="2400" dirty="0"/>
              <a:t>Strong instructional Leader (49%)</a:t>
            </a:r>
          </a:p>
          <a:p>
            <a:r>
              <a:rPr lang="en-US" sz="2400" dirty="0"/>
              <a:t>Builds school and community relations (40%)</a:t>
            </a:r>
          </a:p>
          <a:p>
            <a:r>
              <a:rPr lang="en-US" sz="2400" dirty="0"/>
              <a:t>Promotes a community of care and support for students (37%)</a:t>
            </a:r>
          </a:p>
          <a:p>
            <a:r>
              <a:rPr lang="en-US" sz="2400" dirty="0"/>
              <a:t>Meaningfully engages with families and the community (34%)</a:t>
            </a:r>
          </a:p>
          <a:p>
            <a:pPr lvl="0"/>
            <a:endParaRPr lang="en-US" sz="2400" dirty="0"/>
          </a:p>
        </p:txBody>
      </p:sp>
    </p:spTree>
    <p:extLst>
      <p:ext uri="{BB962C8B-B14F-4D97-AF65-F5344CB8AC3E}">
        <p14:creationId xmlns:p14="http://schemas.microsoft.com/office/powerpoint/2010/main" val="339342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BB4B-57B4-D24B-879A-4A6DFA137C34}"/>
              </a:ext>
            </a:extLst>
          </p:cNvPr>
          <p:cNvSpPr>
            <a:spLocks noGrp="1"/>
          </p:cNvSpPr>
          <p:nvPr>
            <p:ph type="title"/>
          </p:nvPr>
        </p:nvSpPr>
        <p:spPr/>
        <p:txBody>
          <a:bodyPr/>
          <a:lstStyle/>
          <a:p>
            <a:r>
              <a:rPr lang="en-US" dirty="0"/>
              <a:t>Top personal traits</a:t>
            </a:r>
          </a:p>
        </p:txBody>
      </p:sp>
      <p:sp>
        <p:nvSpPr>
          <p:cNvPr id="3" name="Content Placeholder 2">
            <a:extLst>
              <a:ext uri="{FF2B5EF4-FFF2-40B4-BE49-F238E27FC236}">
                <a16:creationId xmlns:a16="http://schemas.microsoft.com/office/drawing/2014/main" id="{48FF4AA1-868A-144C-85CF-8D9F42B6512B}"/>
              </a:ext>
            </a:extLst>
          </p:cNvPr>
          <p:cNvSpPr>
            <a:spLocks noGrp="1"/>
          </p:cNvSpPr>
          <p:nvPr>
            <p:ph sz="quarter" idx="13"/>
          </p:nvPr>
        </p:nvSpPr>
        <p:spPr>
          <a:xfrm>
            <a:off x="685801" y="1837765"/>
            <a:ext cx="10394707" cy="3311189"/>
          </a:xfrm>
        </p:spPr>
        <p:txBody>
          <a:bodyPr>
            <a:normAutofit/>
          </a:bodyPr>
          <a:lstStyle/>
          <a:p>
            <a:pPr lvl="0"/>
            <a:r>
              <a:rPr lang="en-US" sz="2400" dirty="0"/>
              <a:t>Is approachable, accessible and welcoming (75%)</a:t>
            </a:r>
          </a:p>
          <a:p>
            <a:r>
              <a:rPr lang="en-US" sz="2400" dirty="0"/>
              <a:t>Follows through on tasks and responsibilities (50%)</a:t>
            </a:r>
          </a:p>
          <a:p>
            <a:r>
              <a:rPr lang="en-US" sz="2400" dirty="0"/>
              <a:t>Brings out success in others (48%)</a:t>
            </a:r>
          </a:p>
          <a:p>
            <a:pPr lvl="0"/>
            <a:r>
              <a:rPr lang="en-US" sz="2400" dirty="0"/>
              <a:t>Demonstrates ethics and integrity (47%)</a:t>
            </a:r>
          </a:p>
          <a:p>
            <a:r>
              <a:rPr lang="en-US" sz="2400" dirty="0"/>
              <a:t>Possess strong communication skills (46%)</a:t>
            </a:r>
          </a:p>
        </p:txBody>
      </p:sp>
    </p:spTree>
    <p:extLst>
      <p:ext uri="{BB962C8B-B14F-4D97-AF65-F5344CB8AC3E}">
        <p14:creationId xmlns:p14="http://schemas.microsoft.com/office/powerpoint/2010/main" val="207591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8E71B2-EF9B-F540-99E0-2D7B6A5DD3C5}"/>
              </a:ext>
            </a:extLst>
          </p:cNvPr>
          <p:cNvSpPr>
            <a:spLocks noGrp="1"/>
          </p:cNvSpPr>
          <p:nvPr>
            <p:ph type="body" idx="1"/>
          </p:nvPr>
        </p:nvSpPr>
        <p:spPr>
          <a:xfrm>
            <a:off x="685801" y="457200"/>
            <a:ext cx="10394707" cy="4924681"/>
          </a:xfrm>
        </p:spPr>
        <p:txBody>
          <a:bodyPr>
            <a:normAutofit fontScale="70000" lnSpcReduction="20000"/>
          </a:bodyPr>
          <a:lstStyle/>
          <a:p>
            <a:pPr algn="ctr"/>
            <a:r>
              <a:rPr lang="en-US" dirty="0"/>
              <a:t>A person of power should always be approachable, follow through with what they're supposed to do, understand they don't know everything/there is always room for improvement, and makes clear decisions.</a:t>
            </a:r>
          </a:p>
          <a:p>
            <a:pPr algn="ctr"/>
            <a:endParaRPr lang="en-US" dirty="0"/>
          </a:p>
          <a:p>
            <a:pPr algn="ctr"/>
            <a:r>
              <a:rPr lang="en-US" dirty="0"/>
              <a:t>The district is making great improvements and we need a leader that will continue to push us to make it even better. We also need a leader who has good people skills- both to manage our staff and to build relationships of support with the community and families. We need a leader who knows our district, where we've come from, and where we are hoping to get to.</a:t>
            </a:r>
          </a:p>
          <a:p>
            <a:pPr algn="ctr"/>
            <a:endParaRPr lang="en-US" dirty="0"/>
          </a:p>
          <a:p>
            <a:pPr algn="ctr"/>
            <a:r>
              <a:rPr lang="en-US" dirty="0"/>
              <a:t>It is important to have someone who is going to help the teachers grow their own knowledge and be supportive of them. Something else that is very important is that they can treat everyone equally, parents and staff included.</a:t>
            </a:r>
          </a:p>
          <a:p>
            <a:pPr algn="ctr"/>
            <a:endParaRPr lang="en-US" dirty="0"/>
          </a:p>
          <a:p>
            <a:pPr algn="ctr"/>
            <a:r>
              <a:rPr lang="en-US" dirty="0"/>
              <a:t>It is important to have someone that is not from Red Oak or the surrounding area, so that they can bring fresh ideas to our school district. I would LOVE to see a fresh face and not someone from our school district.</a:t>
            </a:r>
          </a:p>
          <a:p>
            <a:pPr algn="ctr"/>
            <a:endParaRPr lang="en-US" dirty="0"/>
          </a:p>
          <a:p>
            <a:pPr algn="ctr"/>
            <a:r>
              <a:rPr lang="en-US" dirty="0"/>
              <a:t>I believe the superintendent of a school should be a strong leader that is highly engaged in the schools, and is a strong advocate for schools needs. They also need to be able to have level head in all situations.</a:t>
            </a:r>
          </a:p>
        </p:txBody>
      </p:sp>
    </p:spTree>
    <p:extLst>
      <p:ext uri="{BB962C8B-B14F-4D97-AF65-F5344CB8AC3E}">
        <p14:creationId xmlns:p14="http://schemas.microsoft.com/office/powerpoint/2010/main" val="19584963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{4E565EFE-82F7-864A-944B-09F5C225910E}tf10001077</Template>
  <TotalTime>10201</TotalTime>
  <Words>857</Words>
  <Application>Microsoft Macintosh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Impact</vt:lpstr>
      <vt:lpstr>Main Event</vt:lpstr>
      <vt:lpstr>Stakeholder Survey Report</vt:lpstr>
      <vt:lpstr>Overall participation (245 total)</vt:lpstr>
      <vt:lpstr>strength areas or points of pride </vt:lpstr>
      <vt:lpstr>PowerPoint Presentation</vt:lpstr>
      <vt:lpstr>challenges or areas for improvement </vt:lpstr>
      <vt:lpstr>PowerPoint Presentation</vt:lpstr>
      <vt:lpstr>Top professional qualifications</vt:lpstr>
      <vt:lpstr>Top personal traits</vt:lpstr>
      <vt:lpstr>PowerPoint Presentation</vt:lpstr>
      <vt:lpstr>Candidate rating rubric</vt:lpstr>
      <vt:lpstr>Survey       advice</vt:lpstr>
      <vt:lpstr>Next Steps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Survey Report</dc:title>
  <dc:creator>Trent Grundmeyer</dc:creator>
  <cp:lastModifiedBy>Trent Grundmeyer</cp:lastModifiedBy>
  <cp:revision>31</cp:revision>
  <dcterms:created xsi:type="dcterms:W3CDTF">2019-11-17T21:06:34Z</dcterms:created>
  <dcterms:modified xsi:type="dcterms:W3CDTF">2020-03-15T13:40:37Z</dcterms:modified>
</cp:coreProperties>
</file>